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82" r:id="rId8"/>
    <p:sldId id="283" r:id="rId9"/>
    <p:sldId id="284" r:id="rId10"/>
    <p:sldId id="285" r:id="rId11"/>
    <p:sldId id="286" r:id="rId12"/>
    <p:sldId id="259" r:id="rId13"/>
    <p:sldId id="260" r:id="rId14"/>
    <p:sldId id="26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igul Nijasgulova" userId="f2183591-a221-4c63-aa9e-288926797bb6" providerId="ADAL" clId="{ECDC5191-FA97-4C95-86B7-A7B6446D86EF}"/>
    <pc:docChg chg="delSld modSld">
      <pc:chgData name="Aigul Nijasgulova" userId="f2183591-a221-4c63-aa9e-288926797bb6" providerId="ADAL" clId="{ECDC5191-FA97-4C95-86B7-A7B6446D86EF}" dt="2026-04-15T05:14:06.870" v="7" actId="47"/>
      <pc:docMkLst>
        <pc:docMk/>
      </pc:docMkLst>
      <pc:sldChg chg="modSp mod">
        <pc:chgData name="Aigul Nijasgulova" userId="f2183591-a221-4c63-aa9e-288926797bb6" providerId="ADAL" clId="{ECDC5191-FA97-4C95-86B7-A7B6446D86EF}" dt="2026-04-15T04:57:29.658" v="1" actId="20577"/>
        <pc:sldMkLst>
          <pc:docMk/>
          <pc:sldMk cId="485157050" sldId="257"/>
        </pc:sldMkLst>
        <pc:spChg chg="mod">
          <ac:chgData name="Aigul Nijasgulova" userId="f2183591-a221-4c63-aa9e-288926797bb6" providerId="ADAL" clId="{ECDC5191-FA97-4C95-86B7-A7B6446D86EF}" dt="2026-04-15T04:57:29.658" v="1" actId="20577"/>
          <ac:spMkLst>
            <pc:docMk/>
            <pc:sldMk cId="485157050" sldId="257"/>
            <ac:spMk id="3" creationId="{22A90EF6-00B8-4A5B-8774-05C5D659752C}"/>
          </ac:spMkLst>
        </pc:spChg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2640542848" sldId="262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1108099877" sldId="263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378804998" sldId="264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678898219" sldId="265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554922998" sldId="266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464681263" sldId="267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342866099" sldId="268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1067678884" sldId="269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608895655" sldId="270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2334791051" sldId="271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712831680" sldId="272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49644967" sldId="273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962661015" sldId="274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4056012482" sldId="275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673405020" sldId="276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073737076" sldId="277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2302051421" sldId="278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190481349" sldId="279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2024156610" sldId="280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4222207731" sldId="281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464975133" sldId="287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2819345617" sldId="288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490380108" sldId="289"/>
        </pc:sldMkLst>
      </pc:sldChg>
      <pc:sldChg chg="del">
        <pc:chgData name="Aigul Nijasgulova" userId="f2183591-a221-4c63-aa9e-288926797bb6" providerId="ADAL" clId="{ECDC5191-FA97-4C95-86B7-A7B6446D86EF}" dt="2026-04-15T04:59:41.309" v="2" actId="2696"/>
        <pc:sldMkLst>
          <pc:docMk/>
          <pc:sldMk cId="3558716078" sldId="290"/>
        </pc:sldMkLst>
      </pc:sldChg>
      <pc:sldChg chg="del">
        <pc:chgData name="Aigul Nijasgulova" userId="f2183591-a221-4c63-aa9e-288926797bb6" providerId="ADAL" clId="{ECDC5191-FA97-4C95-86B7-A7B6446D86EF}" dt="2026-04-15T04:59:52.281" v="3" actId="2696"/>
        <pc:sldMkLst>
          <pc:docMk/>
          <pc:sldMk cId="3229232668" sldId="291"/>
        </pc:sldMkLst>
      </pc:sldChg>
      <pc:sldChg chg="del">
        <pc:chgData name="Aigul Nijasgulova" userId="f2183591-a221-4c63-aa9e-288926797bb6" providerId="ADAL" clId="{ECDC5191-FA97-4C95-86B7-A7B6446D86EF}" dt="2026-04-15T04:59:56.225" v="4" actId="2696"/>
        <pc:sldMkLst>
          <pc:docMk/>
          <pc:sldMk cId="2457861456" sldId="292"/>
        </pc:sldMkLst>
      </pc:sldChg>
      <pc:sldChg chg="del">
        <pc:chgData name="Aigul Nijasgulova" userId="f2183591-a221-4c63-aa9e-288926797bb6" providerId="ADAL" clId="{ECDC5191-FA97-4C95-86B7-A7B6446D86EF}" dt="2026-04-15T05:00:02.624" v="5" actId="2696"/>
        <pc:sldMkLst>
          <pc:docMk/>
          <pc:sldMk cId="1500783398" sldId="293"/>
        </pc:sldMkLst>
      </pc:sldChg>
      <pc:sldChg chg="del">
        <pc:chgData name="Aigul Nijasgulova" userId="f2183591-a221-4c63-aa9e-288926797bb6" providerId="ADAL" clId="{ECDC5191-FA97-4C95-86B7-A7B6446D86EF}" dt="2026-04-15T05:00:09.532" v="6" actId="2696"/>
        <pc:sldMkLst>
          <pc:docMk/>
          <pc:sldMk cId="2718904564" sldId="294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3896008908" sldId="295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540710461" sldId="296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2556401153" sldId="297"/>
        </pc:sldMkLst>
      </pc:sldChg>
      <pc:sldChg chg="del">
        <pc:chgData name="Aigul Nijasgulova" userId="f2183591-a221-4c63-aa9e-288926797bb6" providerId="ADAL" clId="{ECDC5191-FA97-4C95-86B7-A7B6446D86EF}" dt="2026-04-15T05:14:06.870" v="7" actId="47"/>
        <pc:sldMkLst>
          <pc:docMk/>
          <pc:sldMk cId="2558708477" sldId="29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pPr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2F0C7F-0869-4B8A-A0FE-C752B451D0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Брендинг территории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86E9AA8-DC84-4376-95C2-6F5979E18F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Современные технологии </a:t>
            </a:r>
            <a:r>
              <a:rPr lang="en-US" dirty="0"/>
              <a:t>PR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876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69D28D-81EC-48F9-A6F4-8480D0F28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Регион (этимология)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284B97-CAF9-4A26-BBBC-A61C46FE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 регионом понимается крупная территория страны с более или менее однородными природными условиями, а главным образом – характерной направленностью развития производительных сил на основе сочетания комплекса природных ресурсов с соответствующей сложившейся и перспективной социальной структурой</a:t>
            </a:r>
          </a:p>
        </p:txBody>
      </p:sp>
    </p:spTree>
    <p:extLst>
      <p:ext uri="{BB962C8B-B14F-4D97-AF65-F5344CB8AC3E}">
        <p14:creationId xmlns:p14="http://schemas.microsoft.com/office/powerpoint/2010/main" val="2577199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4729C-0EE7-410F-A724-D8B1677D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Формат  предприятия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619BA3-790E-4521-BB99-1734B5FBC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Связующим элементом внутренних и внешних стейкхолдеров, создающих, поддерживающих и расширяющих его рыночные возможности. В данном контексте пробуждается интерес к территориальному бренду как инструменту повышения конкурентоспособности территорий в современных условиях</a:t>
            </a:r>
          </a:p>
        </p:txBody>
      </p:sp>
    </p:spTree>
    <p:extLst>
      <p:ext uri="{BB962C8B-B14F-4D97-AF65-F5344CB8AC3E}">
        <p14:creationId xmlns:p14="http://schemas.microsoft.com/office/powerpoint/2010/main" val="119284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54452-4C16-48AE-B9DF-01B1F4EDE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Популярность брендинга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A90EF6-00B8-4A5B-8774-05C5D6597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Города, как и корпорации, становятся самостоятельными игроками – субъектами глобальной экономики</a:t>
            </a:r>
          </a:p>
          <a:p>
            <a:r>
              <a:rPr lang="ru-RU" dirty="0"/>
              <a:t>Первая волна популярности территориального брендинга в привела к тому, что доминирующее положение в процессе его разработки занял дизайн, что привело к краху ряда проектов по созданию собственного территориального бренда. </a:t>
            </a:r>
          </a:p>
        </p:txBody>
      </p:sp>
    </p:spTree>
    <p:extLst>
      <p:ext uri="{BB962C8B-B14F-4D97-AF65-F5344CB8AC3E}">
        <p14:creationId xmlns:p14="http://schemas.microsoft.com/office/powerpoint/2010/main" val="485157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60A8E-14A5-4EFB-B512-AA9E3EF76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Идентичность – основа бренда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86184F-ED1E-4994-858A-25668E625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идентичность — это чувства и эмоции жителей к своему городу</a:t>
            </a:r>
          </a:p>
          <a:p>
            <a:r>
              <a:rPr lang="ru-RU" dirty="0"/>
              <a:t>бренд помогает территории или региону выделиться прежде всего своей яркой индивидуальностью, которая у него есть в реальности (но ее надо увидеть, подчеркнуть и разрекламировать) или которую имиджмейкеры и другие специалисты направленно создают в массовых представлениях.</a:t>
            </a:r>
          </a:p>
          <a:p>
            <a:r>
              <a:rPr lang="ru-RU" dirty="0"/>
              <a:t>Успешный и сильный бренд может и должен способствовать популярности региона,</a:t>
            </a:r>
          </a:p>
        </p:txBody>
      </p:sp>
    </p:spTree>
    <p:extLst>
      <p:ext uri="{BB962C8B-B14F-4D97-AF65-F5344CB8AC3E}">
        <p14:creationId xmlns:p14="http://schemas.microsoft.com/office/powerpoint/2010/main" val="3634237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4FBE3-80D4-4398-A0FC-97428BD2D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Д. Визгалов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738D8E-B138-4BC4-A063-36EEFA7D6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 уникальность территории;</a:t>
            </a:r>
          </a:p>
          <a:p>
            <a:r>
              <a:rPr lang="ru-RU" dirty="0"/>
              <a:t> идентификация, «отождествление» территории;</a:t>
            </a:r>
          </a:p>
          <a:p>
            <a:r>
              <a:rPr lang="ru-RU" dirty="0"/>
              <a:t> лояльность, приверженность, интерес, любовь к территории;</a:t>
            </a:r>
          </a:p>
          <a:p>
            <a:r>
              <a:rPr lang="ru-RU" dirty="0"/>
              <a:t> социальная сплоченность, землячество;</a:t>
            </a:r>
          </a:p>
          <a:p>
            <a:r>
              <a:rPr lang="ru-RU" dirty="0"/>
              <a:t> практический потенциал идентичности.</a:t>
            </a:r>
          </a:p>
        </p:txBody>
      </p:sp>
    </p:spTree>
    <p:extLst>
      <p:ext uri="{BB962C8B-B14F-4D97-AF65-F5344CB8AC3E}">
        <p14:creationId xmlns:p14="http://schemas.microsoft.com/office/powerpoint/2010/main" val="1306948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0E96BF-DD85-4F04-B7CD-E5EC40D37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11 типовых групп ценностей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61F4A3-566C-4A97-9F4E-698F40A49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929" y="1649186"/>
            <a:ext cx="11511642" cy="47679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 креативность – творчество – инновационность;</a:t>
            </a:r>
          </a:p>
          <a:p>
            <a:r>
              <a:rPr lang="ru-RU" dirty="0"/>
              <a:t> городской уют – теплота – гостеприимство;</a:t>
            </a:r>
          </a:p>
          <a:p>
            <a:r>
              <a:rPr lang="ru-RU" dirty="0"/>
              <a:t> уют – чистота – тишина – экология – безопасность – комфорт;</a:t>
            </a:r>
          </a:p>
          <a:p>
            <a:r>
              <a:rPr lang="ru-RU" dirty="0"/>
              <a:t> открытость – коммуникабельность – общительность;</a:t>
            </a:r>
          </a:p>
          <a:p>
            <a:r>
              <a:rPr lang="ru-RU" dirty="0"/>
              <a:t> разнообразие – толерантность – космополитизм – свобода;</a:t>
            </a:r>
          </a:p>
          <a:p>
            <a:r>
              <a:rPr lang="ru-RU" dirty="0"/>
              <a:t> сила – устойчивость – твердость – достоинство;</a:t>
            </a:r>
          </a:p>
          <a:p>
            <a:r>
              <a:rPr lang="ru-RU" dirty="0"/>
              <a:t> стиль – изящество вкуса – вдохновение – дизайн;</a:t>
            </a:r>
          </a:p>
          <a:p>
            <a:r>
              <a:rPr lang="ru-RU" dirty="0"/>
              <a:t> свобода – активность – возможности – предпринимательский </a:t>
            </a:r>
          </a:p>
          <a:p>
            <a:r>
              <a:rPr lang="ru-RU" dirty="0"/>
              <a:t>дух – лидерство;</a:t>
            </a:r>
          </a:p>
          <a:p>
            <a:r>
              <a:rPr lang="ru-RU" dirty="0"/>
              <a:t> живость – праздничность – жизнелюбие – насыщенность </a:t>
            </a:r>
          </a:p>
          <a:p>
            <a:r>
              <a:rPr lang="ru-RU" dirty="0"/>
              <a:t>культурной жизни;</a:t>
            </a:r>
          </a:p>
          <a:p>
            <a:r>
              <a:rPr lang="ru-RU" dirty="0"/>
              <a:t> подлинность – искренность – аутентичность – естественность;</a:t>
            </a:r>
          </a:p>
          <a:p>
            <a:r>
              <a:rPr lang="ru-RU" dirty="0"/>
              <a:t> качество – высота – лидерство.</a:t>
            </a:r>
          </a:p>
        </p:txBody>
      </p:sp>
    </p:spTree>
    <p:extLst>
      <p:ext uri="{BB962C8B-B14F-4D97-AF65-F5344CB8AC3E}">
        <p14:creationId xmlns:p14="http://schemas.microsoft.com/office/powerpoint/2010/main" val="275762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F315F2-DBF2-47DF-AAE1-F1DD72F89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Ключевые достижения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526B38-E14F-45BB-B474-A779A1B2B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Формирование интереса к территории (нулевой шаг, </a:t>
            </a:r>
          </a:p>
          <a:p>
            <a:r>
              <a:rPr lang="ru-RU" dirty="0"/>
              <a:t>первоначальный ориентир для туристов);</a:t>
            </a:r>
          </a:p>
          <a:p>
            <a:r>
              <a:rPr lang="ru-RU" dirty="0"/>
              <a:t>2. Доверия к территории (необходимо для инвесторов);</a:t>
            </a:r>
          </a:p>
          <a:p>
            <a:r>
              <a:rPr lang="ru-RU" dirty="0"/>
              <a:t>3. Привязанности к территории (желание вернуться).</a:t>
            </a:r>
          </a:p>
        </p:txBody>
      </p:sp>
    </p:spTree>
    <p:extLst>
      <p:ext uri="{BB962C8B-B14F-4D97-AF65-F5344CB8AC3E}">
        <p14:creationId xmlns:p14="http://schemas.microsoft.com/office/powerpoint/2010/main" val="83310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85DFB7-F60B-4551-8AC6-25767DB45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Геокультурное пространство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7E5C84-592F-4309-B713-BAD1C193B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– устойчивая система культурных традиций и представлений, привязанная к определенной территории, формирующихся в результате сосуществования, переплетения, </a:t>
            </a:r>
          </a:p>
          <a:p>
            <a:r>
              <a:rPr lang="ru-RU" dirty="0"/>
              <a:t>взаимодействия, столкновения различных вероисповеданий, культурных  традиций и норм, ценностных установок, глубинных психологических структур восприятия и функционирования картин мир</a:t>
            </a:r>
          </a:p>
        </p:txBody>
      </p:sp>
    </p:spTree>
    <p:extLst>
      <p:ext uri="{BB962C8B-B14F-4D97-AF65-F5344CB8AC3E}">
        <p14:creationId xmlns:p14="http://schemas.microsoft.com/office/powerpoint/2010/main" val="1741998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722B8F-8724-42BE-85A4-02CCCEFBB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Универсальный имиджевый паспорт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7862DD-159D-4A67-85A4-E78A01383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карта знаковых для бренда территории мест;</a:t>
            </a:r>
          </a:p>
          <a:p>
            <a:r>
              <a:rPr lang="ru-RU" dirty="0"/>
              <a:t> мифогему/мифогемы территории;</a:t>
            </a:r>
          </a:p>
          <a:p>
            <a:r>
              <a:rPr lang="ru-RU" dirty="0"/>
              <a:t> образно-географическая схема территории (построенная, </a:t>
            </a:r>
          </a:p>
          <a:p>
            <a:r>
              <a:rPr lang="ru-RU" dirty="0"/>
              <a:t>например, в виде графа).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225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AFA328-72E8-4973-99FB-0A5E5A7A6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Инструмент </a:t>
            </a:r>
            <a:r>
              <a:rPr lang="en-US" dirty="0"/>
              <a:t>PR</a:t>
            </a:r>
            <a:r>
              <a:rPr lang="ru-RU" dirty="0"/>
              <a:t>-специалистов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A234F-D8DB-424F-BFE1-8DDF875CB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территориальный бренд становится инструментом, привлекающим внимание экономистов, маркетологов, специалистов по коммуникациям, рекламе и PR, дизайнеров, а также социологов, культурологов, представителей власти</a:t>
            </a:r>
          </a:p>
        </p:txBody>
      </p:sp>
    </p:spTree>
    <p:extLst>
      <p:ext uri="{BB962C8B-B14F-4D97-AF65-F5344CB8AC3E}">
        <p14:creationId xmlns:p14="http://schemas.microsoft.com/office/powerpoint/2010/main" val="1956435121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EA4DB0C07DC154BBF1052CAB66709E4" ma:contentTypeVersion="2" ma:contentTypeDescription="Создание документа." ma:contentTypeScope="" ma:versionID="74b79590033f8953a6ba84b9ce97e86c">
  <xsd:schema xmlns:xsd="http://www.w3.org/2001/XMLSchema" xmlns:xs="http://www.w3.org/2001/XMLSchema" xmlns:p="http://schemas.microsoft.com/office/2006/metadata/properties" xmlns:ns2="34d0646b-43d4-4287-a9ab-281e306b9844" targetNamespace="http://schemas.microsoft.com/office/2006/metadata/properties" ma:root="true" ma:fieldsID="c84f39bd019d8bb6df2ca0aadb8d8230" ns2:_="">
    <xsd:import namespace="34d0646b-43d4-4287-a9ab-281e306b98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d0646b-43d4-4287-a9ab-281e306b98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3E6A35-F882-4219-8B88-46D5DD42FD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d0646b-43d4-4287-a9ab-281e306b98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9559E8-FD96-4D69-981F-FBD2208E5B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139AC2-1AA3-43DC-A942-A9724C7DE19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120</TotalTime>
  <Words>475</Words>
  <Application>Microsoft Office PowerPoint</Application>
  <PresentationFormat>Широкоэкранный</PresentationFormat>
  <Paragraphs>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Берлин</vt:lpstr>
      <vt:lpstr>Брендинг территории</vt:lpstr>
      <vt:lpstr>Популярность брендинга</vt:lpstr>
      <vt:lpstr>Идентичность – основа бренда</vt:lpstr>
      <vt:lpstr>Д. Визгалов </vt:lpstr>
      <vt:lpstr>11 типовых групп ценностей</vt:lpstr>
      <vt:lpstr>Ключевые достижения</vt:lpstr>
      <vt:lpstr>Геокультурное пространство </vt:lpstr>
      <vt:lpstr>Универсальный имиджевый паспорт</vt:lpstr>
      <vt:lpstr>Инструмент PR-специалистов</vt:lpstr>
      <vt:lpstr>Регион (этимология)</vt:lpstr>
      <vt:lpstr>Формат  предприятия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Брендинг территории</dc:title>
  <dc:creator>Галина Мельник</dc:creator>
  <cp:lastModifiedBy>Aigul Nijasgulova</cp:lastModifiedBy>
  <cp:revision>6</cp:revision>
  <dcterms:created xsi:type="dcterms:W3CDTF">2022-03-06T22:20:59Z</dcterms:created>
  <dcterms:modified xsi:type="dcterms:W3CDTF">2026-04-15T05:14:15Z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0x0101004EA4DB0C07DC154BBF1052CAB66709E4</vt:lpwstr>
  </property>
</Properties>
</file>